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etropix" charset="1" panose="00000000000000000000"/>
      <p:regular r:id="rId20"/>
    </p:embeddedFont>
    <p:embeddedFont>
      <p:font typeface="Quicksand" charset="1" panose="00000000000000000000"/>
      <p:regular r:id="rId21"/>
    </p:embeddedFont>
    <p:embeddedFont>
      <p:font typeface="Public Sans" charset="1" panose="00000000000000000000"/>
      <p:regular r:id="rId22"/>
    </p:embeddedFont>
    <p:embeddedFont>
      <p:font typeface="Cardo Italics" charset="1" panose="020206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mauricioluquejimenez/PDIH/blob/main/trabajo/trabajo.md" TargetMode="External" Type="http://schemas.openxmlformats.org/officeDocument/2006/relationships/hyperlink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11" Target="../media/VAGFM1qOYdM.mp4" Type="http://schemas.openxmlformats.org/officeDocument/2006/relationships/video"/><Relationship Id="rId12" Target="../media/VAGFM1qOYdM.mp4" Type="http://schemas.microsoft.com/office/2007/relationships/media"/><Relationship Id="rId13" Target="../media/image22.jpeg" Type="http://schemas.openxmlformats.org/officeDocument/2006/relationships/image"/><Relationship Id="rId14" Target="../media/VAGFM5jNEfM.mp4" Type="http://schemas.openxmlformats.org/officeDocument/2006/relationships/video"/><Relationship Id="rId15" Target="../media/VAGFM5jNEfM.mp4" Type="http://schemas.microsoft.com/office/2007/relationships/media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11" Target="../media/VAGFM9VTzSU.mp4" Type="http://schemas.openxmlformats.org/officeDocument/2006/relationships/video"/><Relationship Id="rId12" Target="../media/VAGFM9VTzSU.mp4" Type="http://schemas.microsoft.com/office/2007/relationships/media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circuitdigest.com/microcontroller-projects/control-your-computer-with-hand-gestures" TargetMode="External" Type="http://schemas.openxmlformats.org/officeDocument/2006/relationships/hyperlink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FNLSv9EQ.mp4" Type="http://schemas.openxmlformats.org/officeDocument/2006/relationships/video"/><Relationship Id="rId4" Target="../media/VAGFNLSv9EQ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https://github.com/mauricioluquejimenez/PDIH/blob/main/trabajo/trabajo.md" TargetMode="External" Type="http://schemas.openxmlformats.org/officeDocument/2006/relationships/hyperlink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mauricioluquejimenez/PDIH/blob/main/trabajo/trabajo.md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VAGFMiinTd8.mp4" Type="http://schemas.openxmlformats.org/officeDocument/2006/relationships/video"/><Relationship Id="rId12" Target="../media/VAGFMiinTd8.mp4" Type="http://schemas.microsoft.com/office/2007/relationships/media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27814" y="4576080"/>
            <a:ext cx="9560186" cy="5266375"/>
          </a:xfrm>
          <a:custGeom>
            <a:avLst/>
            <a:gdLst/>
            <a:ahLst/>
            <a:cxnLst/>
            <a:rect r="r" b="b" t="t" l="l"/>
            <a:pathLst>
              <a:path h="5266375" w="9560186">
                <a:moveTo>
                  <a:pt x="0" y="0"/>
                </a:moveTo>
                <a:lnTo>
                  <a:pt x="9560186" y="0"/>
                </a:lnTo>
                <a:lnTo>
                  <a:pt x="9560186" y="5266375"/>
                </a:lnTo>
                <a:lnTo>
                  <a:pt x="0" y="526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38" t="0" r="-383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35135" y="1401464"/>
            <a:ext cx="3872225" cy="2178127"/>
          </a:xfrm>
          <a:custGeom>
            <a:avLst/>
            <a:gdLst/>
            <a:ahLst/>
            <a:cxnLst/>
            <a:rect r="r" b="b" t="t" l="l"/>
            <a:pathLst>
              <a:path h="2178127" w="3872225">
                <a:moveTo>
                  <a:pt x="0" y="0"/>
                </a:moveTo>
                <a:lnTo>
                  <a:pt x="3872225" y="0"/>
                </a:lnTo>
                <a:lnTo>
                  <a:pt x="3872225" y="2178126"/>
                </a:lnTo>
                <a:lnTo>
                  <a:pt x="0" y="2178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777" r="0" b="-217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20959" y="1116349"/>
            <a:ext cx="2737990" cy="3000216"/>
          </a:xfrm>
          <a:custGeom>
            <a:avLst/>
            <a:gdLst/>
            <a:ahLst/>
            <a:cxnLst/>
            <a:rect r="r" b="b" t="t" l="l"/>
            <a:pathLst>
              <a:path h="3000216" w="2737990">
                <a:moveTo>
                  <a:pt x="0" y="0"/>
                </a:moveTo>
                <a:lnTo>
                  <a:pt x="2737990" y="0"/>
                </a:lnTo>
                <a:lnTo>
                  <a:pt x="2737990" y="3000216"/>
                </a:lnTo>
                <a:lnTo>
                  <a:pt x="0" y="3000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326" y="3374655"/>
            <a:ext cx="8529915" cy="584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9"/>
              </a:lnSpc>
            </a:pPr>
            <a:r>
              <a:rPr lang="en-US" sz="6300">
                <a:solidFill>
                  <a:srgbClr val="FFFFFF"/>
                </a:solidFill>
                <a:latin typeface="Retropix"/>
              </a:rPr>
              <a:t>Control de gestos mediante comunicación en serie de Arduino y Python</a:t>
            </a:r>
          </a:p>
          <a:p>
            <a:pPr algn="l">
              <a:lnSpc>
                <a:spcPts val="10341"/>
              </a:lnSpc>
            </a:pPr>
          </a:p>
          <a:p>
            <a:pPr algn="l">
              <a:lnSpc>
                <a:spcPts val="10341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10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657" t="0" r="657" b="0"/>
          <a:stretch>
            <a:fillRect/>
          </a:stretch>
        </p:blipFill>
        <p:spPr>
          <a:xfrm flipH="false" flipV="false" rot="0">
            <a:off x="569586" y="3566283"/>
            <a:ext cx="8036622" cy="4580875"/>
          </a:xfrm>
          <a:prstGeom prst="rect">
            <a:avLst/>
          </a:prstGeom>
        </p:spPr>
      </p:pic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3"/>
          <a:srcRect l="657" t="0" r="657" b="0"/>
          <a:stretch>
            <a:fillRect/>
          </a:stretch>
        </p:blipFill>
        <p:spPr>
          <a:xfrm flipH="false" flipV="false" rot="0">
            <a:off x="9012452" y="3545681"/>
            <a:ext cx="8072766" cy="460147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1200" y="1790402"/>
            <a:ext cx="16238100" cy="11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Retropix"/>
              </a:rPr>
              <a:t>Introducción a los sensores de ultrasonido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1200" y="1895177"/>
            <a:ext cx="16238100" cy="6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etropix"/>
              </a:rPr>
              <a:t>Emisión de mensajes utilizando sensores de ultrasonido y código 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6326" y="2882601"/>
            <a:ext cx="12613645" cy="2173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Emisión y recepción de mensajes entre Arduino y Python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Serial.println()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arduino.readline()</a:t>
            </a:r>
          </a:p>
          <a:p>
            <a:pPr algn="l">
              <a:lnSpc>
                <a:spcPts val="3494"/>
              </a:lnSpc>
            </a:pPr>
          </a:p>
          <a:p>
            <a:pPr algn="l" marL="538870" indent="-269435" lvl="1">
              <a:lnSpc>
                <a:spcPts val="3494"/>
              </a:lnSpc>
              <a:spcBef>
                <a:spcPct val="0"/>
              </a:spcBef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Distintos mensajes en función de la distancia captada por el sensor de ultrasonido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657" t="0" r="657" b="0"/>
          <a:stretch>
            <a:fillRect/>
          </a:stretch>
        </p:blipFill>
        <p:spPr>
          <a:xfrm flipH="false" flipV="false" rot="0">
            <a:off x="3980790" y="2852349"/>
            <a:ext cx="10326419" cy="588605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1200" y="1895177"/>
            <a:ext cx="16238100" cy="6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etropix"/>
              </a:rPr>
              <a:t>Emisión de mensajes utilizando sensores de ultrasonido y código Python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circuitdigest.com/microcontroller-projects/control-your-computer-with-hand-gestures"/>
                </a:rPr>
                <a:t>Referencia original del proyecto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53478" y="5143500"/>
            <a:ext cx="5599522" cy="4114800"/>
          </a:xfrm>
          <a:custGeom>
            <a:avLst/>
            <a:gdLst/>
            <a:ahLst/>
            <a:cxnLst/>
            <a:rect r="r" b="b" t="t" l="l"/>
            <a:pathLst>
              <a:path h="4114800" w="5599522">
                <a:moveTo>
                  <a:pt x="0" y="0"/>
                </a:moveTo>
                <a:lnTo>
                  <a:pt x="5599522" y="0"/>
                </a:lnTo>
                <a:lnTo>
                  <a:pt x="55995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9082" y="1688558"/>
            <a:ext cx="12069525" cy="173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Retropix"/>
              </a:rPr>
              <a:t>Posibles aplicaciones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579419"/>
            <a:ext cx="9634835" cy="2246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Control del ordenador mediante gestos</a:t>
            </a:r>
          </a:p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Diseño de semáforos con Arduino</a:t>
            </a:r>
          </a:p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Base de datos con información recopilada mediante sensores</a:t>
            </a:r>
          </a:p>
          <a:p>
            <a:pPr algn="l">
              <a:lnSpc>
                <a:spcPts val="3494"/>
              </a:lnSpc>
            </a:pPr>
          </a:p>
          <a:p>
            <a:pPr algn="ctr">
              <a:lnSpc>
                <a:spcPts val="4054"/>
              </a:lnSpc>
              <a:spcBef>
                <a:spcPct val="0"/>
              </a:spcBef>
            </a:pPr>
            <a:r>
              <a:rPr lang="en-US" sz="2895">
                <a:solidFill>
                  <a:srgbClr val="FFFFFF"/>
                </a:solidFill>
                <a:latin typeface="Cardo Italics"/>
              </a:rPr>
              <a:t>Si puedes imaginarlo, puedes programarlo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7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43028" y="2506410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57970" y="1787642"/>
            <a:ext cx="3154710" cy="173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Retropix"/>
              </a:rPr>
              <a:t>Índice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46326" y="3594796"/>
            <a:ext cx="7322337" cy="392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Movitación</a:t>
            </a:r>
          </a:p>
          <a:p>
            <a:pPr algn="l">
              <a:lnSpc>
                <a:spcPts val="3494"/>
              </a:lnSpc>
            </a:pPr>
          </a:p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Comunicación en serie entre Arduino y Python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PySerial y puertos USB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Control de LED mediante teclado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Introducción a los sensores de ultrasonido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Emisión de mensajes utilizando sensores</a:t>
            </a:r>
          </a:p>
          <a:p>
            <a:pPr algn="l">
              <a:lnSpc>
                <a:spcPts val="3494"/>
              </a:lnSpc>
            </a:pPr>
          </a:p>
          <a:p>
            <a:pPr algn="l" marL="538870" indent="-269435" lvl="1">
              <a:lnSpc>
                <a:spcPts val="3494"/>
              </a:lnSpc>
              <a:spcBef>
                <a:spcPct val="0"/>
              </a:spcBef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Posibles aplicaciones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34975" y="3745464"/>
            <a:ext cx="4648870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Quicksand"/>
              </a:rPr>
              <a:t>¿Por qué este trabajo?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4975" y="1787642"/>
            <a:ext cx="5600700" cy="173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Retropix"/>
              </a:rPr>
              <a:t>Motivación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1200" y="3637604"/>
            <a:ext cx="7778358" cy="4598256"/>
          </a:xfrm>
          <a:custGeom>
            <a:avLst/>
            <a:gdLst/>
            <a:ahLst/>
            <a:cxnLst/>
            <a:rect r="r" b="b" t="t" l="l"/>
            <a:pathLst>
              <a:path h="4598256" w="7778358">
                <a:moveTo>
                  <a:pt x="0" y="0"/>
                </a:moveTo>
                <a:lnTo>
                  <a:pt x="7778358" y="0"/>
                </a:lnTo>
                <a:lnTo>
                  <a:pt x="7778358" y="4598256"/>
                </a:lnTo>
                <a:lnTo>
                  <a:pt x="0" y="4598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0250" y="3065870"/>
            <a:ext cx="7822350" cy="5741725"/>
          </a:xfrm>
          <a:custGeom>
            <a:avLst/>
            <a:gdLst/>
            <a:ahLst/>
            <a:cxnLst/>
            <a:rect r="r" b="b" t="t" l="l"/>
            <a:pathLst>
              <a:path h="5741725" w="7822350">
                <a:moveTo>
                  <a:pt x="0" y="0"/>
                </a:moveTo>
                <a:lnTo>
                  <a:pt x="7822350" y="0"/>
                </a:lnTo>
                <a:lnTo>
                  <a:pt x="7822350" y="5741725"/>
                </a:lnTo>
                <a:lnTo>
                  <a:pt x="0" y="57417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1200" y="1857077"/>
            <a:ext cx="16238100" cy="84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Retropix"/>
              </a:rPr>
              <a:t>Instalación de librería PySerial e identificación de puerto USB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57963" y="1708099"/>
            <a:ext cx="12772074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sz="9000">
                <a:solidFill>
                  <a:srgbClr val="FFFFFF"/>
                </a:solidFill>
                <a:latin typeface="Retropix"/>
              </a:rPr>
              <a:t>Programas de muestra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416373" y="3446880"/>
            <a:ext cx="3297826" cy="4848835"/>
            <a:chOff x="0" y="0"/>
            <a:chExt cx="4397102" cy="646511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512746"/>
              <a:ext cx="4397102" cy="3857200"/>
              <a:chOff x="0" y="0"/>
              <a:chExt cx="4282440" cy="375661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282440" cy="3756617"/>
              </a:xfrm>
              <a:custGeom>
                <a:avLst/>
                <a:gdLst/>
                <a:ahLst/>
                <a:cxnLst/>
                <a:rect r="r" b="b" t="t" l="l"/>
                <a:pathLst>
                  <a:path h="3756617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78308"/>
                    </a:lnTo>
                    <a:lnTo>
                      <a:pt x="1070610" y="3756617"/>
                    </a:lnTo>
                    <a:lnTo>
                      <a:pt x="3211830" y="3756617"/>
                    </a:lnTo>
                    <a:lnTo>
                      <a:pt x="4282440" y="1878308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-6520" r="0" b="-6520"/>
                </a:stretch>
              </a:blipFill>
              <a:ln w="104775" cap="sq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9D5EE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1124507" cy="112450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Public Sans"/>
                  </a:rPr>
                  <a:t>1</a:t>
                </a: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41604" y="123045"/>
              <a:ext cx="241300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D1B1C"/>
                  </a:solidFill>
                  <a:latin typeface="Public Sans"/>
                </a:rPr>
                <a:t>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0820" y="4794426"/>
              <a:ext cx="3675462" cy="1670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r>
                <a:rPr lang="en-US" sz="2418">
                  <a:solidFill>
                    <a:srgbClr val="FFFFFF"/>
                  </a:solidFill>
                  <a:latin typeface="Quicksand"/>
                </a:rPr>
                <a:t>Control de LED mediante entrada de teclado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95087" y="3409749"/>
            <a:ext cx="3297826" cy="4885966"/>
            <a:chOff x="0" y="0"/>
            <a:chExt cx="4397102" cy="651462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562254"/>
              <a:ext cx="4397102" cy="3857200"/>
              <a:chOff x="0" y="0"/>
              <a:chExt cx="4282440" cy="375661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282440" cy="3756617"/>
              </a:xfrm>
              <a:custGeom>
                <a:avLst/>
                <a:gdLst/>
                <a:ahLst/>
                <a:cxnLst/>
                <a:rect r="r" b="b" t="t" l="l"/>
                <a:pathLst>
                  <a:path h="3756617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78308"/>
                    </a:lnTo>
                    <a:lnTo>
                      <a:pt x="1070610" y="3756617"/>
                    </a:lnTo>
                    <a:lnTo>
                      <a:pt x="3211830" y="3756617"/>
                    </a:lnTo>
                    <a:lnTo>
                      <a:pt x="4282440" y="1878308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-2086" r="0" b="-2086"/>
                </a:stretch>
              </a:blipFill>
              <a:ln w="104775" cap="sq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9D5EE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3304" y="0"/>
              <a:ext cx="1124507" cy="112450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Public Sans"/>
                  </a:rPr>
                  <a:t>1</a:t>
                </a: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520803" y="123045"/>
              <a:ext cx="241300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D1B1C"/>
                  </a:solidFill>
                  <a:latin typeface="Public Sans"/>
                </a:rPr>
                <a:t>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23949" y="4843934"/>
              <a:ext cx="3675462" cy="1670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r>
                <a:rPr lang="en-US" sz="2418">
                  <a:solidFill>
                    <a:srgbClr val="FFFFFF"/>
                  </a:solidFill>
                  <a:latin typeface="Quicksand"/>
                </a:rPr>
                <a:t>Introducción a los sensores de ultrasonido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123476" y="3409749"/>
            <a:ext cx="3297826" cy="4936016"/>
            <a:chOff x="0" y="0"/>
            <a:chExt cx="4397102" cy="658135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442797"/>
              <a:ext cx="4397102" cy="3976657"/>
              <a:chOff x="0" y="0"/>
              <a:chExt cx="4282440" cy="387295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282440" cy="3872959"/>
              </a:xfrm>
              <a:custGeom>
                <a:avLst/>
                <a:gdLst/>
                <a:ahLst/>
                <a:cxnLst/>
                <a:rect r="r" b="b" t="t" l="l"/>
                <a:pathLst>
                  <a:path h="3872959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936479"/>
                    </a:lnTo>
                    <a:lnTo>
                      <a:pt x="1070610" y="3872959"/>
                    </a:lnTo>
                    <a:lnTo>
                      <a:pt x="3211830" y="3872959"/>
                    </a:lnTo>
                    <a:lnTo>
                      <a:pt x="4282440" y="1936479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2" t="0" r="-12" b="0"/>
                </a:stretch>
              </a:blipFill>
              <a:ln w="104775" cap="sq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9D5EE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0"/>
              <a:ext cx="1124507" cy="112450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441604" y="123045"/>
              <a:ext cx="241300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D1B1C"/>
                  </a:solidFill>
                  <a:latin typeface="Public Sans"/>
                </a:rPr>
                <a:t>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4929659"/>
              <a:ext cx="4095050" cy="1651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7"/>
                </a:lnSpc>
              </a:pPr>
              <a:r>
                <a:rPr lang="en-US" sz="2418">
                  <a:solidFill>
                    <a:srgbClr val="FFFFFF"/>
                  </a:solidFill>
                  <a:latin typeface="Quicksand"/>
                </a:rPr>
                <a:t>Emisión de mensajes utilizando sensores de ultrasonido y código Python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10" tooltip="https://github.com/mauricioluquejimenez/PDIH/blob/main/trabajo/trabajo.md"/>
                </a:rPr>
                <a:t>github.com/mauricioluquejimenez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61103" y="2884671"/>
            <a:ext cx="10565794" cy="5735717"/>
          </a:xfrm>
          <a:custGeom>
            <a:avLst/>
            <a:gdLst/>
            <a:ahLst/>
            <a:cxnLst/>
            <a:rect r="r" b="b" t="t" l="l"/>
            <a:pathLst>
              <a:path h="5735717" w="10565794">
                <a:moveTo>
                  <a:pt x="0" y="0"/>
                </a:moveTo>
                <a:lnTo>
                  <a:pt x="10565794" y="0"/>
                </a:lnTo>
                <a:lnTo>
                  <a:pt x="10565794" y="5735717"/>
                </a:lnTo>
                <a:lnTo>
                  <a:pt x="0" y="5735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1200" y="1818977"/>
            <a:ext cx="1623810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Retropix"/>
              </a:rPr>
              <a:t>Control de LED mediante entrada de teclado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5157" r="0" b="5157"/>
          <a:stretch>
            <a:fillRect/>
          </a:stretch>
        </p:blipFill>
        <p:spPr>
          <a:xfrm flipH="false" flipV="false" rot="0">
            <a:off x="9531756" y="845306"/>
            <a:ext cx="5418521" cy="86392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1200" y="1828502"/>
            <a:ext cx="7519484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Retropix"/>
              </a:rPr>
              <a:t>Control de LED mediante entrada de teclado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557136" y="3304878"/>
            <a:ext cx="11173729" cy="5158538"/>
          </a:xfrm>
          <a:custGeom>
            <a:avLst/>
            <a:gdLst/>
            <a:ahLst/>
            <a:cxnLst/>
            <a:rect r="r" b="b" t="t" l="l"/>
            <a:pathLst>
              <a:path h="5158538" w="11173729">
                <a:moveTo>
                  <a:pt x="0" y="0"/>
                </a:moveTo>
                <a:lnTo>
                  <a:pt x="11173728" y="0"/>
                </a:lnTo>
                <a:lnTo>
                  <a:pt x="11173728" y="5158538"/>
                </a:lnTo>
                <a:lnTo>
                  <a:pt x="0" y="5158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1200" y="1790402"/>
            <a:ext cx="16238100" cy="11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Retropix"/>
              </a:rPr>
              <a:t>Introducción a los sensores de ultrasonido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190712" y="4938001"/>
            <a:ext cx="7906576" cy="3706778"/>
          </a:xfrm>
          <a:custGeom>
            <a:avLst/>
            <a:gdLst/>
            <a:ahLst/>
            <a:cxnLst/>
            <a:rect r="r" b="b" t="t" l="l"/>
            <a:pathLst>
              <a:path h="3706778" w="7906576">
                <a:moveTo>
                  <a:pt x="0" y="0"/>
                </a:moveTo>
                <a:lnTo>
                  <a:pt x="7906576" y="0"/>
                </a:lnTo>
                <a:lnTo>
                  <a:pt x="7906576" y="3706778"/>
                </a:lnTo>
                <a:lnTo>
                  <a:pt x="0" y="3706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01731" y="3268488"/>
            <a:ext cx="8563906" cy="129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¿Cómo funciona un sensor de ultrasonido?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Ecuación del sonido: distancia = tiempo x velocidad</a:t>
            </a:r>
          </a:p>
          <a:p>
            <a:pPr algn="l" marL="1077739" indent="-359246" lvl="2">
              <a:lnSpc>
                <a:spcPts val="3494"/>
              </a:lnSpc>
              <a:spcBef>
                <a:spcPct val="0"/>
              </a:spcBef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Función para calcular la distancia de un objeto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1200" y="1790402"/>
            <a:ext cx="16238100" cy="11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Retropix"/>
              </a:rPr>
              <a:t>Introducción a los sensores de ultrasonido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DAGFLiTz2MM</dc:identifier>
  <dcterms:modified xsi:type="dcterms:W3CDTF">2011-08-01T06:04:30Z</dcterms:modified>
  <cp:revision>1</cp:revision>
  <dc:title>Introduction Project Objectives Project Scope Methodology Technical Architecture Results and Achievements Conclusion</dc:title>
</cp:coreProperties>
</file>